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oppins Bold" pitchFamily="2" charset="0"/>
      <p:regular r:id="rId18"/>
    </p:embeddedFont>
    <p:embeddedFont>
      <p:font typeface="Poppins Semi-Bold" pitchFamily="2" charset="0"/>
      <p:regular r:id="rId19"/>
    </p:embeddedFont>
    <p:embeddedFont>
      <p:font typeface="Times New Roman" panose="02020603050405020304" pitchFamily="18" charset="0"/>
      <p:regular r:id="rId20"/>
    </p:embeddedFont>
    <p:embeddedFont>
      <p:font typeface="Times New Roman Bold" panose="020208030705050203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9583" y="-496252"/>
            <a:ext cx="19659149" cy="1127950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785419">
            <a:off x="9856962" y="-3781008"/>
            <a:ext cx="9188590" cy="15510942"/>
            <a:chOff x="0" y="0"/>
            <a:chExt cx="2420040" cy="4085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0040" cy="4085186"/>
            </a:xfrm>
            <a:custGeom>
              <a:avLst/>
              <a:gdLst/>
              <a:ahLst/>
              <a:cxnLst/>
              <a:rect l="l" t="t" r="r" b="b"/>
              <a:pathLst>
                <a:path w="2420040" h="4085186">
                  <a:moveTo>
                    <a:pt x="0" y="0"/>
                  </a:moveTo>
                  <a:lnTo>
                    <a:pt x="2420040" y="0"/>
                  </a:lnTo>
                  <a:lnTo>
                    <a:pt x="2420040" y="4085186"/>
                  </a:lnTo>
                  <a:lnTo>
                    <a:pt x="0" y="4085186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420040" cy="414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650619">
            <a:off x="6423729" y="210060"/>
            <a:ext cx="13408717" cy="6507324"/>
          </a:xfrm>
          <a:custGeom>
            <a:avLst/>
            <a:gdLst/>
            <a:ahLst/>
            <a:cxnLst/>
            <a:rect l="l" t="t" r="r" b="b"/>
            <a:pathLst>
              <a:path w="13408717" h="6507324">
                <a:moveTo>
                  <a:pt x="0" y="0"/>
                </a:moveTo>
                <a:lnTo>
                  <a:pt x="13408717" y="0"/>
                </a:lnTo>
                <a:lnTo>
                  <a:pt x="13408717" y="6507325"/>
                </a:lnTo>
                <a:lnTo>
                  <a:pt x="0" y="650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2646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86586" y="-2488056"/>
            <a:ext cx="13559810" cy="11279503"/>
            <a:chOff x="0" y="0"/>
            <a:chExt cx="416818" cy="346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818" cy="346723"/>
            </a:xfrm>
            <a:custGeom>
              <a:avLst/>
              <a:gdLst/>
              <a:ahLst/>
              <a:cxnLst/>
              <a:rect l="l" t="t" r="r" b="b"/>
              <a:pathLst>
                <a:path w="416818" h="346723">
                  <a:moveTo>
                    <a:pt x="213618" y="0"/>
                  </a:moveTo>
                  <a:lnTo>
                    <a:pt x="0" y="0"/>
                  </a:lnTo>
                  <a:lnTo>
                    <a:pt x="203200" y="346723"/>
                  </a:lnTo>
                  <a:lnTo>
                    <a:pt x="416818" y="346723"/>
                  </a:lnTo>
                  <a:lnTo>
                    <a:pt x="213618" y="0"/>
                  </a:lnTo>
                  <a:close/>
                </a:path>
              </a:pathLst>
            </a:custGeom>
            <a:blipFill>
              <a:blip r:embed="rId4"/>
              <a:stretch>
                <a:fillRect l="-12426" r="-12426"/>
              </a:stretch>
            </a:blipFill>
            <a:ln w="104775" cap="sq">
              <a:solidFill>
                <a:srgbClr val="FBFBFB"/>
              </a:solidFill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10222278" y="6229009"/>
            <a:ext cx="6858132" cy="12202908"/>
          </a:xfrm>
          <a:custGeom>
            <a:avLst/>
            <a:gdLst/>
            <a:ahLst/>
            <a:cxnLst/>
            <a:rect l="l" t="t" r="r" b="b"/>
            <a:pathLst>
              <a:path w="6858132" h="12202908">
                <a:moveTo>
                  <a:pt x="0" y="0"/>
                </a:moveTo>
                <a:lnTo>
                  <a:pt x="6858132" y="0"/>
                </a:lnTo>
                <a:lnTo>
                  <a:pt x="6858132" y="12202908"/>
                </a:lnTo>
                <a:lnTo>
                  <a:pt x="0" y="12202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578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817500">
            <a:off x="16744950" y="-3509642"/>
            <a:ext cx="3086100" cy="8643129"/>
            <a:chOff x="0" y="0"/>
            <a:chExt cx="812800" cy="22763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276380"/>
            </a:xfrm>
            <a:custGeom>
              <a:avLst/>
              <a:gdLst/>
              <a:ahLst/>
              <a:cxnLst/>
              <a:rect l="l" t="t" r="r" b="b"/>
              <a:pathLst>
                <a:path w="812800" h="2276380">
                  <a:moveTo>
                    <a:pt x="0" y="0"/>
                  </a:moveTo>
                  <a:lnTo>
                    <a:pt x="812800" y="0"/>
                  </a:lnTo>
                  <a:lnTo>
                    <a:pt x="812800" y="2276380"/>
                  </a:lnTo>
                  <a:lnTo>
                    <a:pt x="0" y="2276380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2333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62287" y="2100342"/>
            <a:ext cx="8543954" cy="52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</a:pPr>
            <a:r>
              <a:rPr lang="en-US" sz="8000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EXPERIENCE AS A MARKETING WEAPON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FABB741B-2B9F-BCBD-FCEA-97F77B4A5C68}"/>
              </a:ext>
            </a:extLst>
          </p:cNvPr>
          <p:cNvSpPr txBox="1"/>
          <p:nvPr/>
        </p:nvSpPr>
        <p:spPr>
          <a:xfrm>
            <a:off x="1864212" y="7318143"/>
            <a:ext cx="755963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/>
            <a:r>
              <a:rPr lang="af-ZA" sz="2400" b="0" i="0" dirty="0">
                <a:effectLst/>
                <a:latin typeface="UICTFontTextStyleBody"/>
              </a:rPr>
              <a:t>Rawabi Mohammed </a:t>
            </a:r>
            <a:r>
              <a:rPr lang="en-GB" sz="2400" b="0" i="0" dirty="0" err="1">
                <a:effectLst/>
                <a:latin typeface="UICTFontTextStyleBody"/>
              </a:rPr>
              <a:t>Al-otaibi</a:t>
            </a:r>
            <a:endParaRPr lang="af-ZA" sz="2400" dirty="0">
              <a:effectLst/>
              <a:latin typeface=".AppleSystemUIFont"/>
            </a:endParaRPr>
          </a:p>
          <a:p>
            <a:pPr algn="ctr" rtl="1"/>
            <a:r>
              <a:rPr lang="af-ZA" sz="2400" b="0" i="0" dirty="0">
                <a:effectLst/>
                <a:latin typeface="UICTFontTextStyleBody"/>
              </a:rPr>
              <a:t>Layan Salman Al-Awad</a:t>
            </a:r>
            <a:endParaRPr lang="af-ZA" sz="2400" dirty="0">
              <a:effectLst/>
              <a:latin typeface=".AppleSystemUIFont"/>
            </a:endParaRPr>
          </a:p>
          <a:p>
            <a:pPr algn="ctr" rtl="1"/>
            <a:r>
              <a:rPr lang="af-ZA" sz="2400" b="0" i="0" dirty="0">
                <a:effectLst/>
                <a:latin typeface="UICTFontTextStyleBody"/>
              </a:rPr>
              <a:t>Rinad Fahad Al-Sulaiti</a:t>
            </a:r>
            <a:endParaRPr lang="af-ZA" sz="2400" dirty="0">
              <a:effectLst/>
              <a:latin typeface=".AppleSystemUIFont"/>
            </a:endParaRPr>
          </a:p>
          <a:p>
            <a:pPr algn="ctr" rtl="1"/>
            <a:r>
              <a:rPr lang="af-ZA" sz="2400" b="0" i="0" dirty="0">
                <a:effectLst/>
                <a:latin typeface="UICTFontTextStyleBody"/>
              </a:rPr>
              <a:t>Wiam Radhi Al-Anzi</a:t>
            </a:r>
            <a:endParaRPr lang="af-ZA" sz="2400" dirty="0">
              <a:effectLst/>
              <a:latin typeface=".AppleSystemUIFont"/>
            </a:endParaRPr>
          </a:p>
          <a:p>
            <a:pPr algn="ctr" rtl="1"/>
            <a:r>
              <a:rPr lang="af-ZA" sz="2400" b="0" i="0" dirty="0">
                <a:effectLst/>
                <a:latin typeface="UICTFontTextStyleBody"/>
              </a:rPr>
              <a:t>Shatha Fadi Al-Anzi</a:t>
            </a:r>
            <a:endParaRPr lang="af-ZA" sz="2400" dirty="0">
              <a:effectLst/>
              <a:latin typeface=".AppleSystemUIFont"/>
            </a:endParaRPr>
          </a:p>
          <a:p>
            <a:pPr algn="ctr" rtl="1"/>
            <a:r>
              <a:rPr lang="af-ZA" sz="2400" b="1" dirty="0">
                <a:latin typeface="UICTFontTextStyleBody"/>
              </a:rPr>
              <a:t>Dr. Fay Al-Madras</a:t>
            </a:r>
            <a:r>
              <a:rPr lang="af-ZA" sz="2400" b="0" i="0" dirty="0">
                <a:effectLst/>
                <a:latin typeface="UICTFontTextStyleBody"/>
              </a:rPr>
              <a:t>.</a:t>
            </a:r>
            <a:endParaRPr lang="af-ZA" sz="2400" dirty="0">
              <a:effectLst/>
              <a:latin typeface=".AppleSystemUIFon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2141" y="-1742236"/>
            <a:ext cx="7354318" cy="13771471"/>
            <a:chOff x="0" y="0"/>
            <a:chExt cx="1936940" cy="3627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940" cy="3627054"/>
            </a:xfrm>
            <a:custGeom>
              <a:avLst/>
              <a:gdLst/>
              <a:ahLst/>
              <a:cxnLst/>
              <a:rect l="l" t="t" r="r" b="b"/>
              <a:pathLst>
                <a:path w="1936940" h="3627054">
                  <a:moveTo>
                    <a:pt x="0" y="0"/>
                  </a:moveTo>
                  <a:lnTo>
                    <a:pt x="1936940" y="0"/>
                  </a:lnTo>
                  <a:lnTo>
                    <a:pt x="1936940" y="3627054"/>
                  </a:lnTo>
                  <a:lnTo>
                    <a:pt x="0" y="3627054"/>
                  </a:lnTo>
                  <a:close/>
                </a:path>
              </a:pathLst>
            </a:custGeom>
            <a:gradFill rotWithShape="1">
              <a:gsLst>
                <a:gs pos="0">
                  <a:srgbClr val="FFD505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36940" cy="3684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84554" y="-446471"/>
            <a:ext cx="8831281" cy="11179941"/>
            <a:chOff x="0" y="0"/>
            <a:chExt cx="2325934" cy="2944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5934" cy="2944511"/>
            </a:xfrm>
            <a:custGeom>
              <a:avLst/>
              <a:gdLst/>
              <a:ahLst/>
              <a:cxnLst/>
              <a:rect l="l" t="t" r="r" b="b"/>
              <a:pathLst>
                <a:path w="2325934" h="2944511">
                  <a:moveTo>
                    <a:pt x="0" y="0"/>
                  </a:moveTo>
                  <a:lnTo>
                    <a:pt x="2325934" y="0"/>
                  </a:lnTo>
                  <a:lnTo>
                    <a:pt x="2325934" y="2944511"/>
                  </a:lnTo>
                  <a:lnTo>
                    <a:pt x="0" y="2944511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25934" cy="3001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5387660"/>
            <a:ext cx="15385149" cy="4471311"/>
          </a:xfrm>
          <a:custGeom>
            <a:avLst/>
            <a:gdLst/>
            <a:ahLst/>
            <a:cxnLst/>
            <a:rect l="l" t="t" r="r" b="b"/>
            <a:pathLst>
              <a:path w="15385149" h="4471311">
                <a:moveTo>
                  <a:pt x="0" y="0"/>
                </a:moveTo>
                <a:lnTo>
                  <a:pt x="15385149" y="0"/>
                </a:lnTo>
                <a:lnTo>
                  <a:pt x="15385149" y="4471311"/>
                </a:lnTo>
                <a:lnTo>
                  <a:pt x="0" y="447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00" t="-136856" r="-47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84554" y="9633360"/>
            <a:ext cx="4819069" cy="2911108"/>
          </a:xfrm>
          <a:custGeom>
            <a:avLst/>
            <a:gdLst/>
            <a:ahLst/>
            <a:cxnLst/>
            <a:rect l="l" t="t" r="r" b="b"/>
            <a:pathLst>
              <a:path w="4819069" h="2911108">
                <a:moveTo>
                  <a:pt x="0" y="0"/>
                </a:moveTo>
                <a:lnTo>
                  <a:pt x="4819068" y="0"/>
                </a:lnTo>
                <a:lnTo>
                  <a:pt x="4819068" y="2911109"/>
                </a:lnTo>
                <a:lnTo>
                  <a:pt x="0" y="2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54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2550131"/>
            <a:ext cx="15385149" cy="5924887"/>
            <a:chOff x="0" y="0"/>
            <a:chExt cx="4369521" cy="16827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69521" cy="1682721"/>
            </a:xfrm>
            <a:custGeom>
              <a:avLst/>
              <a:gdLst/>
              <a:ahLst/>
              <a:cxnLst/>
              <a:rect l="l" t="t" r="r" b="b"/>
              <a:pathLst>
                <a:path w="4369521" h="1682721">
                  <a:moveTo>
                    <a:pt x="25664" y="0"/>
                  </a:moveTo>
                  <a:lnTo>
                    <a:pt x="4343857" y="0"/>
                  </a:lnTo>
                  <a:cubicBezTo>
                    <a:pt x="4350664" y="0"/>
                    <a:pt x="4357191" y="2704"/>
                    <a:pt x="4362004" y="7517"/>
                  </a:cubicBezTo>
                  <a:cubicBezTo>
                    <a:pt x="4366817" y="12330"/>
                    <a:pt x="4369521" y="18857"/>
                    <a:pt x="4369521" y="25664"/>
                  </a:cubicBezTo>
                  <a:lnTo>
                    <a:pt x="4369521" y="1657058"/>
                  </a:lnTo>
                  <a:cubicBezTo>
                    <a:pt x="4369521" y="1663864"/>
                    <a:pt x="4366817" y="1670392"/>
                    <a:pt x="4362004" y="1675205"/>
                  </a:cubicBezTo>
                  <a:cubicBezTo>
                    <a:pt x="4357191" y="1680017"/>
                    <a:pt x="4350664" y="1682721"/>
                    <a:pt x="4343857" y="1682721"/>
                  </a:cubicBezTo>
                  <a:lnTo>
                    <a:pt x="25664" y="1682721"/>
                  </a:lnTo>
                  <a:cubicBezTo>
                    <a:pt x="18857" y="1682721"/>
                    <a:pt x="12330" y="1680017"/>
                    <a:pt x="7517" y="1675205"/>
                  </a:cubicBezTo>
                  <a:cubicBezTo>
                    <a:pt x="2704" y="1670392"/>
                    <a:pt x="0" y="1663864"/>
                    <a:pt x="0" y="1657058"/>
                  </a:cubicBezTo>
                  <a:lnTo>
                    <a:pt x="0" y="25664"/>
                  </a:lnTo>
                  <a:cubicBezTo>
                    <a:pt x="0" y="18857"/>
                    <a:pt x="2704" y="12330"/>
                    <a:pt x="7517" y="7517"/>
                  </a:cubicBezTo>
                  <a:cubicBezTo>
                    <a:pt x="12330" y="2704"/>
                    <a:pt x="18857" y="0"/>
                    <a:pt x="256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0F0F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0A5F62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369521" cy="1739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73064" y="2698825"/>
            <a:ext cx="8831281" cy="5924887"/>
          </a:xfrm>
          <a:custGeom>
            <a:avLst/>
            <a:gdLst/>
            <a:ahLst/>
            <a:cxnLst/>
            <a:rect l="l" t="t" r="r" b="b"/>
            <a:pathLst>
              <a:path w="8418153" h="5419202">
                <a:moveTo>
                  <a:pt x="0" y="0"/>
                </a:moveTo>
                <a:lnTo>
                  <a:pt x="8418152" y="0"/>
                </a:lnTo>
                <a:lnTo>
                  <a:pt x="8418152" y="5419202"/>
                </a:lnTo>
                <a:lnTo>
                  <a:pt x="0" y="5419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19" t="-11802" r="-11396" b="-1445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16392" y="990600"/>
            <a:ext cx="9455217" cy="11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7000" b="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APPLE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6499" y="2698825"/>
            <a:ext cx="8116886" cy="543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0" lvl="1" indent="-399410" algn="just">
              <a:lnSpc>
                <a:spcPts val="6178"/>
              </a:lnSpc>
              <a:buFont typeface="Arial"/>
              <a:buChar char="•"/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Apple Excels:</a:t>
            </a:r>
          </a:p>
          <a:p>
            <a:pPr algn="just">
              <a:lnSpc>
                <a:spcPts val="6178"/>
              </a:lnSpc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and intuitive products</a:t>
            </a:r>
          </a:p>
          <a:p>
            <a:pPr algn="just">
              <a:lnSpc>
                <a:spcPts val="6178"/>
              </a:lnSpc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and friendly support</a:t>
            </a:r>
          </a:p>
          <a:p>
            <a:pPr algn="just">
              <a:lnSpc>
                <a:spcPts val="6178"/>
              </a:lnSpc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emotional connection</a:t>
            </a:r>
          </a:p>
          <a:p>
            <a:pPr algn="just">
              <a:lnSpc>
                <a:spcPts val="6178"/>
              </a:lnSpc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</a:p>
          <a:p>
            <a:pPr algn="just">
              <a:lnSpc>
                <a:spcPts val="6178"/>
              </a:lnSpc>
            </a:pPr>
            <a:r>
              <a:rPr lang="en-US" sz="3699">
                <a:solidFill>
                  <a:srgbClr val="095F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 customers promote the brand automatically.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834" y="-275167"/>
            <a:ext cx="18965333" cy="11112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7" b="-2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03195">
            <a:off x="9817165" y="-5647335"/>
            <a:ext cx="8616436" cy="11723228"/>
            <a:chOff x="0" y="0"/>
            <a:chExt cx="2269349" cy="3087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349" cy="3087599"/>
            </a:xfrm>
            <a:custGeom>
              <a:avLst/>
              <a:gdLst/>
              <a:ahLst/>
              <a:cxnLst/>
              <a:rect l="l" t="t" r="r" b="b"/>
              <a:pathLst>
                <a:path w="2269349" h="3087599">
                  <a:moveTo>
                    <a:pt x="0" y="0"/>
                  </a:moveTo>
                  <a:lnTo>
                    <a:pt x="2269349" y="0"/>
                  </a:lnTo>
                  <a:lnTo>
                    <a:pt x="2269349" y="3087599"/>
                  </a:lnTo>
                  <a:lnTo>
                    <a:pt x="0" y="3087599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69349" cy="314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5906897" y="3868199"/>
            <a:ext cx="6617133" cy="5608020"/>
          </a:xfrm>
          <a:custGeom>
            <a:avLst/>
            <a:gdLst/>
            <a:ahLst/>
            <a:cxnLst/>
            <a:rect l="l" t="t" r="r" b="b"/>
            <a:pathLst>
              <a:path w="6617133" h="5608020">
                <a:moveTo>
                  <a:pt x="6617132" y="0"/>
                </a:moveTo>
                <a:lnTo>
                  <a:pt x="0" y="0"/>
                </a:lnTo>
                <a:lnTo>
                  <a:pt x="0" y="5608020"/>
                </a:lnTo>
                <a:lnTo>
                  <a:pt x="6617132" y="5608020"/>
                </a:lnTo>
                <a:lnTo>
                  <a:pt x="66171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4704695" y="-151458"/>
            <a:ext cx="3583305" cy="4114800"/>
          </a:xfrm>
          <a:custGeom>
            <a:avLst/>
            <a:gdLst/>
            <a:ahLst/>
            <a:cxnLst/>
            <a:rect l="l" t="t" r="r" b="b"/>
            <a:pathLst>
              <a:path w="3583305" h="4114800">
                <a:moveTo>
                  <a:pt x="35833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583305" y="0"/>
                </a:lnTo>
                <a:lnTo>
                  <a:pt x="3583305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74574" y="8765945"/>
            <a:ext cx="1421774" cy="546861"/>
          </a:xfrm>
          <a:custGeom>
            <a:avLst/>
            <a:gdLst/>
            <a:ahLst/>
            <a:cxnLst/>
            <a:rect l="l" t="t" r="r" b="b"/>
            <a:pathLst>
              <a:path w="1421774" h="546861">
                <a:moveTo>
                  <a:pt x="0" y="0"/>
                </a:moveTo>
                <a:lnTo>
                  <a:pt x="1421773" y="0"/>
                </a:lnTo>
                <a:lnTo>
                  <a:pt x="1421773" y="546861"/>
                </a:lnTo>
                <a:lnTo>
                  <a:pt x="0" y="546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7711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89050" y="4543025"/>
            <a:ext cx="652827" cy="651195"/>
          </a:xfrm>
          <a:custGeom>
            <a:avLst/>
            <a:gdLst/>
            <a:ahLst/>
            <a:cxnLst/>
            <a:rect l="l" t="t" r="r" b="b"/>
            <a:pathLst>
              <a:path w="652827" h="651195">
                <a:moveTo>
                  <a:pt x="0" y="0"/>
                </a:moveTo>
                <a:lnTo>
                  <a:pt x="652826" y="0"/>
                </a:lnTo>
                <a:lnTo>
                  <a:pt x="652826" y="651195"/>
                </a:lnTo>
                <a:lnTo>
                  <a:pt x="0" y="651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56531" y="8138253"/>
            <a:ext cx="594871" cy="610124"/>
          </a:xfrm>
          <a:custGeom>
            <a:avLst/>
            <a:gdLst/>
            <a:ahLst/>
            <a:cxnLst/>
            <a:rect l="l" t="t" r="r" b="b"/>
            <a:pathLst>
              <a:path w="594871" h="610124">
                <a:moveTo>
                  <a:pt x="0" y="0"/>
                </a:moveTo>
                <a:lnTo>
                  <a:pt x="594870" y="0"/>
                </a:lnTo>
                <a:lnTo>
                  <a:pt x="594870" y="610124"/>
                </a:lnTo>
                <a:lnTo>
                  <a:pt x="0" y="610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62144" y="6365794"/>
            <a:ext cx="650931" cy="650931"/>
          </a:xfrm>
          <a:custGeom>
            <a:avLst/>
            <a:gdLst/>
            <a:ahLst/>
            <a:cxnLst/>
            <a:rect l="l" t="t" r="r" b="b"/>
            <a:pathLst>
              <a:path w="650931" h="650931">
                <a:moveTo>
                  <a:pt x="0" y="0"/>
                </a:moveTo>
                <a:lnTo>
                  <a:pt x="650931" y="0"/>
                </a:lnTo>
                <a:lnTo>
                  <a:pt x="650931" y="650931"/>
                </a:lnTo>
                <a:lnTo>
                  <a:pt x="0" y="650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87855" y="1234492"/>
            <a:ext cx="9455217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000" b="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 TOOLS TO IMPROVE CUSTOMER EXPERIENCE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990798"/>
            <a:ext cx="4487855" cy="156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satisfaction surveys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4029" y="5809032"/>
            <a:ext cx="4487855" cy="156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Easy-to-use platforms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6004" y="7976328"/>
            <a:ext cx="4358810" cy="76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Fast support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7918" y="3500267"/>
            <a:ext cx="11161121" cy="4952747"/>
          </a:xfrm>
          <a:custGeom>
            <a:avLst/>
            <a:gdLst/>
            <a:ahLst/>
            <a:cxnLst/>
            <a:rect l="l" t="t" r="r" b="b"/>
            <a:pathLst>
              <a:path w="11161121" h="4952747">
                <a:moveTo>
                  <a:pt x="0" y="0"/>
                </a:moveTo>
                <a:lnTo>
                  <a:pt x="11161121" y="0"/>
                </a:lnTo>
                <a:lnTo>
                  <a:pt x="11161121" y="4952748"/>
                </a:lnTo>
                <a:lnTo>
                  <a:pt x="0" y="495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557169" y="-377051"/>
            <a:ext cx="3945825" cy="2949504"/>
          </a:xfrm>
          <a:custGeom>
            <a:avLst/>
            <a:gdLst/>
            <a:ahLst/>
            <a:cxnLst/>
            <a:rect l="l" t="t" r="r" b="b"/>
            <a:pathLst>
              <a:path w="3945825" h="2949504">
                <a:moveTo>
                  <a:pt x="3945826" y="2949505"/>
                </a:moveTo>
                <a:lnTo>
                  <a:pt x="0" y="2949505"/>
                </a:lnTo>
                <a:lnTo>
                  <a:pt x="0" y="0"/>
                </a:lnTo>
                <a:lnTo>
                  <a:pt x="3945826" y="0"/>
                </a:lnTo>
                <a:lnTo>
                  <a:pt x="3945826" y="29495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214995" y="-446052"/>
            <a:ext cx="3945825" cy="2949504"/>
          </a:xfrm>
          <a:custGeom>
            <a:avLst/>
            <a:gdLst/>
            <a:ahLst/>
            <a:cxnLst/>
            <a:rect l="l" t="t" r="r" b="b"/>
            <a:pathLst>
              <a:path w="3945825" h="2949504">
                <a:moveTo>
                  <a:pt x="0" y="2949504"/>
                </a:moveTo>
                <a:lnTo>
                  <a:pt x="3945826" y="2949504"/>
                </a:lnTo>
                <a:lnTo>
                  <a:pt x="3945826" y="0"/>
                </a:lnTo>
                <a:lnTo>
                  <a:pt x="0" y="0"/>
                </a:lnTo>
                <a:lnTo>
                  <a:pt x="0" y="29495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99299" y="3244800"/>
            <a:ext cx="8877870" cy="5038191"/>
          </a:xfrm>
          <a:custGeom>
            <a:avLst/>
            <a:gdLst/>
            <a:ahLst/>
            <a:cxnLst/>
            <a:rect l="l" t="t" r="r" b="b"/>
            <a:pathLst>
              <a:path w="8877870" h="5038191">
                <a:moveTo>
                  <a:pt x="0" y="0"/>
                </a:moveTo>
                <a:lnTo>
                  <a:pt x="8877870" y="0"/>
                </a:lnTo>
                <a:lnTo>
                  <a:pt x="8877870" y="5038191"/>
                </a:lnTo>
                <a:lnTo>
                  <a:pt x="0" y="5038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3574" y="825147"/>
            <a:ext cx="10443595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5"/>
              </a:lnSpc>
            </a:pPr>
            <a:r>
              <a:rPr lang="en-US" sz="5500" b="1">
                <a:solidFill>
                  <a:srgbClr val="064143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EXPERIENCE TOUCHPOINTS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53026" y="4437399"/>
            <a:ext cx="7345990" cy="279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1" lvl="1" indent="-431796" algn="l">
              <a:lnSpc>
                <a:spcPts val="7559"/>
              </a:lnSpc>
              <a:buFont typeface="Arial"/>
              <a:buChar char="•"/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Website and apps</a:t>
            </a:r>
          </a:p>
          <a:p>
            <a:pPr marL="863591" lvl="1" indent="-431796" algn="l">
              <a:lnSpc>
                <a:spcPts val="7559"/>
              </a:lnSpc>
              <a:buFont typeface="Arial"/>
              <a:buChar char="•"/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service</a:t>
            </a:r>
          </a:p>
          <a:p>
            <a:pPr marL="863591" lvl="1" indent="-431796" algn="l">
              <a:lnSpc>
                <a:spcPts val="7559"/>
              </a:lnSpc>
              <a:buFont typeface="Arial"/>
              <a:buChar char="•"/>
            </a:pPr>
            <a:r>
              <a:rPr lang="en-US" sz="3999" b="1">
                <a:solidFill>
                  <a:srgbClr val="06414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In-store experience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59500" cy="1073347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17" t="-25172" r="-676" b="-75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6093" y="5650439"/>
            <a:ext cx="13522764" cy="4105651"/>
          </a:xfrm>
          <a:custGeom>
            <a:avLst/>
            <a:gdLst/>
            <a:ahLst/>
            <a:cxnLst/>
            <a:rect l="l" t="t" r="r" b="b"/>
            <a:pathLst>
              <a:path w="13522764" h="4105651">
                <a:moveTo>
                  <a:pt x="0" y="0"/>
                </a:moveTo>
                <a:lnTo>
                  <a:pt x="13522764" y="0"/>
                </a:lnTo>
                <a:lnTo>
                  <a:pt x="13522764" y="4105651"/>
                </a:lnTo>
                <a:lnTo>
                  <a:pt x="0" y="410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1" t="-99308" b="-896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582141" y="-1742236"/>
            <a:ext cx="7354318" cy="13771471"/>
            <a:chOff x="0" y="0"/>
            <a:chExt cx="1936940" cy="3627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6940" cy="3627054"/>
            </a:xfrm>
            <a:custGeom>
              <a:avLst/>
              <a:gdLst/>
              <a:ahLst/>
              <a:cxnLst/>
              <a:rect l="l" t="t" r="r" b="b"/>
              <a:pathLst>
                <a:path w="1936940" h="3627054">
                  <a:moveTo>
                    <a:pt x="0" y="0"/>
                  </a:moveTo>
                  <a:lnTo>
                    <a:pt x="1936940" y="0"/>
                  </a:lnTo>
                  <a:lnTo>
                    <a:pt x="1936940" y="3627054"/>
                  </a:lnTo>
                  <a:lnTo>
                    <a:pt x="0" y="3627054"/>
                  </a:lnTo>
                  <a:close/>
                </a:path>
              </a:pathLst>
            </a:custGeom>
            <a:gradFill rotWithShape="1">
              <a:gsLst>
                <a:gs pos="0">
                  <a:srgbClr val="FFD505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36940" cy="3684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84554" y="-446471"/>
            <a:ext cx="8831281" cy="11179941"/>
            <a:chOff x="0" y="0"/>
            <a:chExt cx="2325934" cy="29445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25934" cy="2944511"/>
            </a:xfrm>
            <a:custGeom>
              <a:avLst/>
              <a:gdLst/>
              <a:ahLst/>
              <a:cxnLst/>
              <a:rect l="l" t="t" r="r" b="b"/>
              <a:pathLst>
                <a:path w="2325934" h="2944511">
                  <a:moveTo>
                    <a:pt x="0" y="0"/>
                  </a:moveTo>
                  <a:lnTo>
                    <a:pt x="2325934" y="0"/>
                  </a:lnTo>
                  <a:lnTo>
                    <a:pt x="2325934" y="2944511"/>
                  </a:lnTo>
                  <a:lnTo>
                    <a:pt x="0" y="2944511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325934" cy="3001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84554" y="9633360"/>
            <a:ext cx="4819069" cy="2911108"/>
          </a:xfrm>
          <a:custGeom>
            <a:avLst/>
            <a:gdLst/>
            <a:ahLst/>
            <a:cxnLst/>
            <a:rect l="l" t="t" r="r" b="b"/>
            <a:pathLst>
              <a:path w="4819069" h="2911108">
                <a:moveTo>
                  <a:pt x="0" y="0"/>
                </a:moveTo>
                <a:lnTo>
                  <a:pt x="4819068" y="0"/>
                </a:lnTo>
                <a:lnTo>
                  <a:pt x="4819068" y="2911109"/>
                </a:lnTo>
                <a:lnTo>
                  <a:pt x="0" y="2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554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55679" y="2973688"/>
            <a:ext cx="13976642" cy="5353501"/>
            <a:chOff x="0" y="0"/>
            <a:chExt cx="3969492" cy="15204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69492" cy="1520443"/>
            </a:xfrm>
            <a:custGeom>
              <a:avLst/>
              <a:gdLst/>
              <a:ahLst/>
              <a:cxnLst/>
              <a:rect l="l" t="t" r="r" b="b"/>
              <a:pathLst>
                <a:path w="3969492" h="1520443">
                  <a:moveTo>
                    <a:pt x="28250" y="0"/>
                  </a:moveTo>
                  <a:lnTo>
                    <a:pt x="3941242" y="0"/>
                  </a:lnTo>
                  <a:cubicBezTo>
                    <a:pt x="3956844" y="0"/>
                    <a:pt x="3969492" y="12648"/>
                    <a:pt x="3969492" y="28250"/>
                  </a:cubicBezTo>
                  <a:lnTo>
                    <a:pt x="3969492" y="1492193"/>
                  </a:lnTo>
                  <a:cubicBezTo>
                    <a:pt x="3969492" y="1499685"/>
                    <a:pt x="3966516" y="1506871"/>
                    <a:pt x="3961218" y="1512168"/>
                  </a:cubicBezTo>
                  <a:cubicBezTo>
                    <a:pt x="3955920" y="1517466"/>
                    <a:pt x="3948735" y="1520443"/>
                    <a:pt x="3941242" y="1520443"/>
                  </a:cubicBezTo>
                  <a:lnTo>
                    <a:pt x="28250" y="1520443"/>
                  </a:lnTo>
                  <a:cubicBezTo>
                    <a:pt x="20758" y="1520443"/>
                    <a:pt x="13572" y="1517466"/>
                    <a:pt x="8274" y="1512168"/>
                  </a:cubicBezTo>
                  <a:cubicBezTo>
                    <a:pt x="2976" y="1506871"/>
                    <a:pt x="0" y="1499685"/>
                    <a:pt x="0" y="1492193"/>
                  </a:cubicBezTo>
                  <a:lnTo>
                    <a:pt x="0" y="28250"/>
                  </a:lnTo>
                  <a:cubicBezTo>
                    <a:pt x="0" y="20758"/>
                    <a:pt x="2976" y="13572"/>
                    <a:pt x="8274" y="8274"/>
                  </a:cubicBezTo>
                  <a:cubicBezTo>
                    <a:pt x="13572" y="2976"/>
                    <a:pt x="20758" y="0"/>
                    <a:pt x="282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0F0F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0A5F62"/>
              </a:solidFill>
              <a:prstDash val="sysDot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969492" cy="1577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96156" y="834661"/>
            <a:ext cx="10680132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5"/>
              </a:lnSpc>
            </a:pPr>
            <a:r>
              <a:rPr lang="en-US" sz="5500" b="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 HOW CUSTOMER EXPERIENCE ADDS BRAND VALUE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44034" y="4127389"/>
            <a:ext cx="10149789" cy="281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5" lvl="1" indent="-485768" algn="l">
              <a:lnSpc>
                <a:spcPts val="7514"/>
              </a:lnSpc>
              <a:buFont typeface="Arial"/>
              <a:buChar char="•"/>
            </a:pPr>
            <a:r>
              <a:rPr lang="en-US" sz="44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Stronger trust</a:t>
            </a:r>
          </a:p>
          <a:p>
            <a:pPr marL="971535" lvl="1" indent="-485768" algn="l">
              <a:lnSpc>
                <a:spcPts val="7514"/>
              </a:lnSpc>
              <a:buFont typeface="Arial"/>
              <a:buChar char="•"/>
            </a:pPr>
            <a:r>
              <a:rPr lang="en-US" sz="44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Better reputation</a:t>
            </a:r>
          </a:p>
          <a:p>
            <a:pPr marL="971535" lvl="1" indent="-485768" algn="l">
              <a:lnSpc>
                <a:spcPts val="7514"/>
              </a:lnSpc>
              <a:buFont typeface="Arial"/>
              <a:buChar char="•"/>
            </a:pPr>
            <a:r>
              <a:rPr lang="en-US" sz="44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Customer-focused approach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6317" y="-370186"/>
            <a:ext cx="12987908" cy="11774224"/>
            <a:chOff x="0" y="0"/>
            <a:chExt cx="672437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437" cy="609600"/>
            </a:xfrm>
            <a:custGeom>
              <a:avLst/>
              <a:gdLst/>
              <a:ahLst/>
              <a:cxnLst/>
              <a:rect l="l" t="t" r="r" b="b"/>
              <a:pathLst>
                <a:path w="672437" h="609600">
                  <a:moveTo>
                    <a:pt x="203200" y="0"/>
                  </a:moveTo>
                  <a:lnTo>
                    <a:pt x="672437" y="0"/>
                  </a:lnTo>
                  <a:lnTo>
                    <a:pt x="4692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5F6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1103876">
            <a:off x="7625426" y="-1879515"/>
            <a:ext cx="8616436" cy="11723228"/>
            <a:chOff x="0" y="0"/>
            <a:chExt cx="2269349" cy="3087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9349" cy="3087599"/>
            </a:xfrm>
            <a:custGeom>
              <a:avLst/>
              <a:gdLst/>
              <a:ahLst/>
              <a:cxnLst/>
              <a:rect l="l" t="t" r="r" b="b"/>
              <a:pathLst>
                <a:path w="2269349" h="3087599">
                  <a:moveTo>
                    <a:pt x="0" y="0"/>
                  </a:moveTo>
                  <a:lnTo>
                    <a:pt x="2269349" y="0"/>
                  </a:lnTo>
                  <a:lnTo>
                    <a:pt x="2269349" y="3087599"/>
                  </a:lnTo>
                  <a:lnTo>
                    <a:pt x="0" y="3087599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69349" cy="314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39526" y="-3198586"/>
            <a:ext cx="15510850" cy="14061404"/>
            <a:chOff x="0" y="0"/>
            <a:chExt cx="672437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37" cy="609600"/>
            </a:xfrm>
            <a:custGeom>
              <a:avLst/>
              <a:gdLst/>
              <a:ahLst/>
              <a:cxnLst/>
              <a:rect l="l" t="t" r="r" b="b"/>
              <a:pathLst>
                <a:path w="672437" h="609600">
                  <a:moveTo>
                    <a:pt x="203200" y="0"/>
                  </a:moveTo>
                  <a:lnTo>
                    <a:pt x="672437" y="0"/>
                  </a:lnTo>
                  <a:lnTo>
                    <a:pt x="4692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40429" r="-4042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799999" flipV="1">
            <a:off x="9834993" y="-1864579"/>
            <a:ext cx="7684147" cy="3729159"/>
          </a:xfrm>
          <a:custGeom>
            <a:avLst/>
            <a:gdLst/>
            <a:ahLst/>
            <a:cxnLst/>
            <a:rect l="l" t="t" r="r" b="b"/>
            <a:pathLst>
              <a:path w="7684147" h="3729159">
                <a:moveTo>
                  <a:pt x="0" y="3729158"/>
                </a:moveTo>
                <a:lnTo>
                  <a:pt x="7684147" y="3729158"/>
                </a:lnTo>
                <a:lnTo>
                  <a:pt x="7684147" y="0"/>
                </a:lnTo>
                <a:lnTo>
                  <a:pt x="0" y="0"/>
                </a:lnTo>
                <a:lnTo>
                  <a:pt x="0" y="3729158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t="-2646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-528060"/>
            <a:ext cx="7921582" cy="4785278"/>
          </a:xfrm>
          <a:custGeom>
            <a:avLst/>
            <a:gdLst/>
            <a:ahLst/>
            <a:cxnLst/>
            <a:rect l="l" t="t" r="r" b="b"/>
            <a:pathLst>
              <a:path w="7921582" h="4785278">
                <a:moveTo>
                  <a:pt x="0" y="0"/>
                </a:moveTo>
                <a:lnTo>
                  <a:pt x="7921582" y="0"/>
                </a:lnTo>
                <a:lnTo>
                  <a:pt x="7921582" y="4785279"/>
                </a:lnTo>
                <a:lnTo>
                  <a:pt x="0" y="478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554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10311" y="1826479"/>
            <a:ext cx="7333689" cy="11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7000" b="1">
                <a:solidFill>
                  <a:srgbClr val="FEC52E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705" y="3171219"/>
            <a:ext cx="7668901" cy="519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4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 experience is a strategic force that gives companies loyalty, growth, and a sustainable marketing advantage.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5685" y="-526979"/>
            <a:ext cx="5504749" cy="4114800"/>
          </a:xfrm>
          <a:custGeom>
            <a:avLst/>
            <a:gdLst/>
            <a:ahLst/>
            <a:cxnLst/>
            <a:rect l="l" t="t" r="r" b="b"/>
            <a:pathLst>
              <a:path w="5504749" h="4114800">
                <a:moveTo>
                  <a:pt x="550474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504749" y="0"/>
                </a:lnTo>
                <a:lnTo>
                  <a:pt x="5504749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17058" y="2970864"/>
            <a:ext cx="25213327" cy="7961888"/>
            <a:chOff x="0" y="0"/>
            <a:chExt cx="4347352" cy="1372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7352" cy="1372811"/>
            </a:xfrm>
            <a:custGeom>
              <a:avLst/>
              <a:gdLst/>
              <a:ahLst/>
              <a:cxnLst/>
              <a:rect l="l" t="t" r="r" b="b"/>
              <a:pathLst>
                <a:path w="4347352" h="1372811">
                  <a:moveTo>
                    <a:pt x="203200" y="0"/>
                  </a:moveTo>
                  <a:lnTo>
                    <a:pt x="4347352" y="0"/>
                  </a:lnTo>
                  <a:lnTo>
                    <a:pt x="4144152" y="1372811"/>
                  </a:lnTo>
                  <a:lnTo>
                    <a:pt x="0" y="137281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E1E2E4">
                    <a:alpha val="58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/>
          <p:cNvSpPr/>
          <p:nvPr/>
        </p:nvSpPr>
        <p:spPr>
          <a:xfrm>
            <a:off x="-447694" y="6630654"/>
            <a:ext cx="19221277" cy="4864958"/>
          </a:xfrm>
          <a:custGeom>
            <a:avLst/>
            <a:gdLst/>
            <a:ahLst/>
            <a:cxnLst/>
            <a:rect l="l" t="t" r="r" b="b"/>
            <a:pathLst>
              <a:path w="19221277" h="4864958">
                <a:moveTo>
                  <a:pt x="0" y="0"/>
                </a:moveTo>
                <a:lnTo>
                  <a:pt x="19221277" y="0"/>
                </a:lnTo>
                <a:lnTo>
                  <a:pt x="19221277" y="4864958"/>
                </a:lnTo>
                <a:lnTo>
                  <a:pt x="0" y="4864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3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91997" y="1050624"/>
            <a:ext cx="1078339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4"/>
              </a:lnSpc>
            </a:pPr>
            <a:r>
              <a:rPr lang="en-US" sz="6499" b="1">
                <a:solidFill>
                  <a:srgbClr val="FEC52E"/>
                </a:solidFill>
                <a:latin typeface="Poppins Bold"/>
                <a:ea typeface="Poppins Bold"/>
                <a:cs typeface="Poppins Bold"/>
                <a:sym typeface="Poppins Bold"/>
              </a:rPr>
              <a:t> FINAL THOUGHT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02003" y="8660621"/>
            <a:ext cx="3960025" cy="40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</a:pPr>
            <a:r>
              <a:rPr lang="en-US" sz="2337" b="1" spc="6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Alexander Aronowitz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4317" y="3560300"/>
            <a:ext cx="13718754" cy="21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5"/>
              </a:lnSpc>
            </a:pPr>
            <a:r>
              <a:rPr lang="en-US" sz="5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“Excellent customer experience creates satisfaction… loyalty… and long-term success.”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5419">
            <a:off x="6489372" y="-3425945"/>
            <a:ext cx="8616436" cy="9484037"/>
            <a:chOff x="0" y="0"/>
            <a:chExt cx="2269349" cy="249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9349" cy="2497853"/>
            </a:xfrm>
            <a:custGeom>
              <a:avLst/>
              <a:gdLst/>
              <a:ahLst/>
              <a:cxnLst/>
              <a:rect l="l" t="t" r="r" b="b"/>
              <a:pathLst>
                <a:path w="2269349" h="2497853">
                  <a:moveTo>
                    <a:pt x="0" y="0"/>
                  </a:moveTo>
                  <a:lnTo>
                    <a:pt x="2269349" y="0"/>
                  </a:lnTo>
                  <a:lnTo>
                    <a:pt x="2269349" y="2497853"/>
                  </a:lnTo>
                  <a:lnTo>
                    <a:pt x="0" y="2497853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69349" cy="255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654232" y="2520300"/>
            <a:ext cx="9241252" cy="398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3"/>
              </a:lnSpc>
            </a:pPr>
            <a:r>
              <a:rPr lang="en-US" sz="1302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57873" y="-3394247"/>
            <a:ext cx="18672647" cy="11279503"/>
            <a:chOff x="0" y="0"/>
            <a:chExt cx="573982" cy="3467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3982" cy="346723"/>
            </a:xfrm>
            <a:custGeom>
              <a:avLst/>
              <a:gdLst/>
              <a:ahLst/>
              <a:cxnLst/>
              <a:rect l="l" t="t" r="r" b="b"/>
              <a:pathLst>
                <a:path w="573982" h="346723">
                  <a:moveTo>
                    <a:pt x="370782" y="0"/>
                  </a:moveTo>
                  <a:lnTo>
                    <a:pt x="0" y="0"/>
                  </a:lnTo>
                  <a:lnTo>
                    <a:pt x="203200" y="346723"/>
                  </a:lnTo>
                  <a:lnTo>
                    <a:pt x="573982" y="346723"/>
                  </a:lnTo>
                  <a:lnTo>
                    <a:pt x="370782" y="0"/>
                  </a:lnTo>
                  <a:close/>
                </a:path>
              </a:pathLst>
            </a:custGeom>
            <a:blipFill>
              <a:blip r:embed="rId2"/>
              <a:stretch>
                <a:fillRect t="-4112" b="-4112"/>
              </a:stretch>
            </a:blipFill>
            <a:ln w="342900" cap="sq">
              <a:solidFill>
                <a:srgbClr val="0A5F62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7755872" y="7939486"/>
            <a:ext cx="9953812" cy="7440766"/>
          </a:xfrm>
          <a:custGeom>
            <a:avLst/>
            <a:gdLst/>
            <a:ahLst/>
            <a:cxnLst/>
            <a:rect l="l" t="t" r="r" b="b"/>
            <a:pathLst>
              <a:path w="9953812" h="7440766">
                <a:moveTo>
                  <a:pt x="0" y="0"/>
                </a:moveTo>
                <a:lnTo>
                  <a:pt x="9953812" y="0"/>
                </a:lnTo>
                <a:lnTo>
                  <a:pt x="9953812" y="7440766"/>
                </a:lnTo>
                <a:lnTo>
                  <a:pt x="0" y="7440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413" t="-1656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54232" y="7342201"/>
            <a:ext cx="8943480" cy="610104"/>
            <a:chOff x="0" y="0"/>
            <a:chExt cx="2648073" cy="1806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48073" cy="180646"/>
            </a:xfrm>
            <a:custGeom>
              <a:avLst/>
              <a:gdLst/>
              <a:ahLst/>
              <a:cxnLst/>
              <a:rect l="l" t="t" r="r" b="b"/>
              <a:pathLst>
                <a:path w="2648073" h="180646">
                  <a:moveTo>
                    <a:pt x="203200" y="0"/>
                  </a:moveTo>
                  <a:lnTo>
                    <a:pt x="2648073" y="0"/>
                  </a:lnTo>
                  <a:lnTo>
                    <a:pt x="2444873" y="180646"/>
                  </a:lnTo>
                  <a:lnTo>
                    <a:pt x="0" y="1806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444873" cy="237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79707" y="6109346"/>
            <a:ext cx="1729977" cy="1232856"/>
          </a:xfrm>
          <a:custGeom>
            <a:avLst/>
            <a:gdLst/>
            <a:ahLst/>
            <a:cxnLst/>
            <a:rect l="l" t="t" r="r" b="b"/>
            <a:pathLst>
              <a:path w="1729977" h="1232856">
                <a:moveTo>
                  <a:pt x="0" y="0"/>
                </a:moveTo>
                <a:lnTo>
                  <a:pt x="1729977" y="0"/>
                </a:lnTo>
                <a:lnTo>
                  <a:pt x="1729977" y="1232855"/>
                </a:lnTo>
                <a:lnTo>
                  <a:pt x="0" y="1232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80128" r="-1191" b="-603491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6317" y="-370186"/>
            <a:ext cx="12987908" cy="11774224"/>
            <a:chOff x="0" y="0"/>
            <a:chExt cx="672437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437" cy="609600"/>
            </a:xfrm>
            <a:custGeom>
              <a:avLst/>
              <a:gdLst/>
              <a:ahLst/>
              <a:cxnLst/>
              <a:rect l="l" t="t" r="r" b="b"/>
              <a:pathLst>
                <a:path w="672437" h="609600">
                  <a:moveTo>
                    <a:pt x="203200" y="0"/>
                  </a:moveTo>
                  <a:lnTo>
                    <a:pt x="672437" y="0"/>
                  </a:lnTo>
                  <a:lnTo>
                    <a:pt x="4692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5F6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1103876">
            <a:off x="7625426" y="-1879515"/>
            <a:ext cx="8616436" cy="11723228"/>
            <a:chOff x="0" y="0"/>
            <a:chExt cx="2269349" cy="3087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9349" cy="3087599"/>
            </a:xfrm>
            <a:custGeom>
              <a:avLst/>
              <a:gdLst/>
              <a:ahLst/>
              <a:cxnLst/>
              <a:rect l="l" t="t" r="r" b="b"/>
              <a:pathLst>
                <a:path w="2269349" h="3087599">
                  <a:moveTo>
                    <a:pt x="0" y="0"/>
                  </a:moveTo>
                  <a:lnTo>
                    <a:pt x="2269349" y="0"/>
                  </a:lnTo>
                  <a:lnTo>
                    <a:pt x="2269349" y="3087599"/>
                  </a:lnTo>
                  <a:lnTo>
                    <a:pt x="0" y="3087599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69349" cy="314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39526" y="0"/>
            <a:ext cx="11982555" cy="10862818"/>
            <a:chOff x="0" y="0"/>
            <a:chExt cx="672437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37" cy="609600"/>
            </a:xfrm>
            <a:custGeom>
              <a:avLst/>
              <a:gdLst/>
              <a:ahLst/>
              <a:cxnLst/>
              <a:rect l="l" t="t" r="r" b="b"/>
              <a:pathLst>
                <a:path w="672437" h="609600">
                  <a:moveTo>
                    <a:pt x="203200" y="0"/>
                  </a:moveTo>
                  <a:lnTo>
                    <a:pt x="672437" y="0"/>
                  </a:lnTo>
                  <a:lnTo>
                    <a:pt x="4692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15423" r="-3725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799999">
            <a:off x="7081566" y="9115904"/>
            <a:ext cx="8615899" cy="4181344"/>
          </a:xfrm>
          <a:custGeom>
            <a:avLst/>
            <a:gdLst/>
            <a:ahLst/>
            <a:cxnLst/>
            <a:rect l="l" t="t" r="r" b="b"/>
            <a:pathLst>
              <a:path w="8615899" h="4181344">
                <a:moveTo>
                  <a:pt x="0" y="0"/>
                </a:moveTo>
                <a:lnTo>
                  <a:pt x="8615900" y="0"/>
                </a:lnTo>
                <a:lnTo>
                  <a:pt x="8615900" y="4181344"/>
                </a:lnTo>
                <a:lnTo>
                  <a:pt x="0" y="418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t="-2646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24766" y="9449240"/>
            <a:ext cx="10172700" cy="6145136"/>
          </a:xfrm>
          <a:custGeom>
            <a:avLst/>
            <a:gdLst/>
            <a:ahLst/>
            <a:cxnLst/>
            <a:rect l="l" t="t" r="r" b="b"/>
            <a:pathLst>
              <a:path w="10172700" h="6145136">
                <a:moveTo>
                  <a:pt x="0" y="0"/>
                </a:moveTo>
                <a:lnTo>
                  <a:pt x="10172700" y="0"/>
                </a:lnTo>
                <a:lnTo>
                  <a:pt x="10172700" y="6145136"/>
                </a:lnTo>
                <a:lnTo>
                  <a:pt x="0" y="614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554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4369" y="2491906"/>
            <a:ext cx="782761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>
                <a:solidFill>
                  <a:srgbClr val="064143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4369" y="3791598"/>
            <a:ext cx="5994019" cy="406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experience is a powerful marketing weapon that builds loyalty and turns customer satisfaction into brand marketing.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20023667" cy="1151466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704695" y="-151458"/>
            <a:ext cx="3583305" cy="4114800"/>
          </a:xfrm>
          <a:custGeom>
            <a:avLst/>
            <a:gdLst/>
            <a:ahLst/>
            <a:cxnLst/>
            <a:rect l="l" t="t" r="r" b="b"/>
            <a:pathLst>
              <a:path w="3583305" h="4114800">
                <a:moveTo>
                  <a:pt x="35833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583305" y="0"/>
                </a:lnTo>
                <a:lnTo>
                  <a:pt x="3583305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2556371">
            <a:off x="-4643866" y="3791818"/>
            <a:ext cx="8616436" cy="9484037"/>
            <a:chOff x="0" y="0"/>
            <a:chExt cx="2269349" cy="24978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9349" cy="2497853"/>
            </a:xfrm>
            <a:custGeom>
              <a:avLst/>
              <a:gdLst/>
              <a:ahLst/>
              <a:cxnLst/>
              <a:rect l="l" t="t" r="r" b="b"/>
              <a:pathLst>
                <a:path w="2269349" h="2497853">
                  <a:moveTo>
                    <a:pt x="0" y="0"/>
                  </a:moveTo>
                  <a:lnTo>
                    <a:pt x="2269349" y="0"/>
                  </a:lnTo>
                  <a:lnTo>
                    <a:pt x="2269349" y="2497853"/>
                  </a:lnTo>
                  <a:lnTo>
                    <a:pt x="0" y="2497853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69349" cy="255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35648" y="6390705"/>
            <a:ext cx="3732621" cy="4286263"/>
          </a:xfrm>
          <a:custGeom>
            <a:avLst/>
            <a:gdLst/>
            <a:ahLst/>
            <a:cxnLst/>
            <a:rect l="l" t="t" r="r" b="b"/>
            <a:pathLst>
              <a:path w="3732621" h="4286263">
                <a:moveTo>
                  <a:pt x="0" y="0"/>
                </a:moveTo>
                <a:lnTo>
                  <a:pt x="3732621" y="0"/>
                </a:lnTo>
                <a:lnTo>
                  <a:pt x="3732621" y="4286263"/>
                </a:lnTo>
                <a:lnTo>
                  <a:pt x="0" y="4286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49674" y="1161925"/>
            <a:ext cx="8988652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WHAT IS CUSTOMER EXPERIENCE?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3811" y="3970087"/>
            <a:ext cx="14035160" cy="242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8" lvl="1" indent="-431804" algn="l">
              <a:lnSpc>
                <a:spcPts val="6440"/>
              </a:lnSpc>
              <a:buFont typeface="Arial"/>
              <a:buChar char="•"/>
            </a:pPr>
            <a:r>
              <a:rPr lang="en-US" sz="4000" b="1">
                <a:solidFill>
                  <a:srgbClr val="095F62"/>
                </a:solidFill>
                <a:latin typeface="Poppins Bold"/>
                <a:ea typeface="Poppins Bold"/>
                <a:cs typeface="Poppins Bold"/>
                <a:sym typeface="Poppins Bold"/>
              </a:rPr>
              <a:t>Overall impression of the brand</a:t>
            </a:r>
          </a:p>
          <a:p>
            <a:pPr marL="863608" lvl="1" indent="-431804" algn="l">
              <a:lnSpc>
                <a:spcPts val="6440"/>
              </a:lnSpc>
              <a:buFont typeface="Arial"/>
              <a:buChar char="•"/>
            </a:pPr>
            <a:r>
              <a:rPr lang="en-US" sz="4000" b="1">
                <a:solidFill>
                  <a:srgbClr val="095F62"/>
                </a:solidFill>
                <a:latin typeface="Poppins Bold"/>
                <a:ea typeface="Poppins Bold"/>
                <a:cs typeface="Poppins Bold"/>
                <a:sym typeface="Poppins Bold"/>
              </a:rPr>
              <a:t>Includes service, communication, and ease of use</a:t>
            </a:r>
          </a:p>
          <a:p>
            <a:pPr marL="863608" lvl="1" indent="-431804" algn="l">
              <a:lnSpc>
                <a:spcPts val="6440"/>
              </a:lnSpc>
              <a:buFont typeface="Arial"/>
              <a:buChar char="•"/>
            </a:pPr>
            <a:r>
              <a:rPr lang="en-US" sz="4000" b="1">
                <a:solidFill>
                  <a:srgbClr val="095F62"/>
                </a:solidFill>
                <a:latin typeface="Poppins Bold"/>
                <a:ea typeface="Poppins Bold"/>
                <a:cs typeface="Poppins Bold"/>
                <a:sym typeface="Poppins Bold"/>
              </a:rPr>
              <a:t>Builds trust and long-term relationships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6317" y="-370186"/>
            <a:ext cx="12987908" cy="11774224"/>
            <a:chOff x="0" y="0"/>
            <a:chExt cx="672437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437" cy="609600"/>
            </a:xfrm>
            <a:custGeom>
              <a:avLst/>
              <a:gdLst/>
              <a:ahLst/>
              <a:cxnLst/>
              <a:rect l="l" t="t" r="r" b="b"/>
              <a:pathLst>
                <a:path w="672437" h="609600">
                  <a:moveTo>
                    <a:pt x="203200" y="0"/>
                  </a:moveTo>
                  <a:lnTo>
                    <a:pt x="672437" y="0"/>
                  </a:lnTo>
                  <a:lnTo>
                    <a:pt x="4692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5F6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1103876">
            <a:off x="7625426" y="-1879515"/>
            <a:ext cx="8616436" cy="11723228"/>
            <a:chOff x="0" y="0"/>
            <a:chExt cx="2269349" cy="3087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9349" cy="3087599"/>
            </a:xfrm>
            <a:custGeom>
              <a:avLst/>
              <a:gdLst/>
              <a:ahLst/>
              <a:cxnLst/>
              <a:rect l="l" t="t" r="r" b="b"/>
              <a:pathLst>
                <a:path w="2269349" h="3087599">
                  <a:moveTo>
                    <a:pt x="0" y="0"/>
                  </a:moveTo>
                  <a:lnTo>
                    <a:pt x="2269349" y="0"/>
                  </a:lnTo>
                  <a:lnTo>
                    <a:pt x="2269349" y="3087599"/>
                  </a:lnTo>
                  <a:lnTo>
                    <a:pt x="0" y="3087599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69349" cy="314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39526" y="-201386"/>
            <a:ext cx="12884262" cy="11064204"/>
            <a:chOff x="0" y="0"/>
            <a:chExt cx="709879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9879" cy="609600"/>
            </a:xfrm>
            <a:custGeom>
              <a:avLst/>
              <a:gdLst/>
              <a:ahLst/>
              <a:cxnLst/>
              <a:rect l="l" t="t" r="r" b="b"/>
              <a:pathLst>
                <a:path w="709879" h="609600">
                  <a:moveTo>
                    <a:pt x="203200" y="0"/>
                  </a:moveTo>
                  <a:lnTo>
                    <a:pt x="709879" y="0"/>
                  </a:lnTo>
                  <a:lnTo>
                    <a:pt x="5066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3065" r="-1959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799999">
            <a:off x="7081566" y="9115904"/>
            <a:ext cx="8615899" cy="4181344"/>
          </a:xfrm>
          <a:custGeom>
            <a:avLst/>
            <a:gdLst/>
            <a:ahLst/>
            <a:cxnLst/>
            <a:rect l="l" t="t" r="r" b="b"/>
            <a:pathLst>
              <a:path w="8615899" h="4181344">
                <a:moveTo>
                  <a:pt x="0" y="0"/>
                </a:moveTo>
                <a:lnTo>
                  <a:pt x="8615900" y="0"/>
                </a:lnTo>
                <a:lnTo>
                  <a:pt x="8615900" y="4181344"/>
                </a:lnTo>
                <a:lnTo>
                  <a:pt x="0" y="418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t="-2646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24766" y="9449240"/>
            <a:ext cx="10172700" cy="6145136"/>
          </a:xfrm>
          <a:custGeom>
            <a:avLst/>
            <a:gdLst/>
            <a:ahLst/>
            <a:cxnLst/>
            <a:rect l="l" t="t" r="r" b="b"/>
            <a:pathLst>
              <a:path w="10172700" h="6145136">
                <a:moveTo>
                  <a:pt x="0" y="0"/>
                </a:moveTo>
                <a:lnTo>
                  <a:pt x="10172700" y="0"/>
                </a:lnTo>
                <a:lnTo>
                  <a:pt x="10172700" y="6145136"/>
                </a:lnTo>
                <a:lnTo>
                  <a:pt x="0" y="614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5540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036236" y="1063941"/>
            <a:ext cx="6492240" cy="0"/>
          </a:xfrm>
          <a:prstGeom prst="line">
            <a:avLst/>
          </a:prstGeom>
          <a:ln w="38100" cap="flat">
            <a:solidFill>
              <a:srgbClr val="0A5F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616417" y="1766410"/>
            <a:ext cx="8758400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>
                <a:solidFill>
                  <a:srgbClr val="0A5F62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CUSTOMER EXPERIENCE IMPORTANT?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417" y="4972050"/>
            <a:ext cx="6401824" cy="250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7"/>
              </a:lnSpc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Word-of-mouth marketing from customers</a:t>
            </a:r>
          </a:p>
          <a:p>
            <a:pPr algn="l">
              <a:lnSpc>
                <a:spcPts val="6677"/>
              </a:lnSpc>
            </a:pPr>
            <a:r>
              <a:rPr lang="en-US" sz="4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marketing costs.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3111">
            <a:off x="-2578217" y="-7432054"/>
            <a:ext cx="11859124" cy="18621418"/>
            <a:chOff x="0" y="0"/>
            <a:chExt cx="3123391" cy="49044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3391" cy="4904406"/>
            </a:xfrm>
            <a:custGeom>
              <a:avLst/>
              <a:gdLst/>
              <a:ahLst/>
              <a:cxnLst/>
              <a:rect l="l" t="t" r="r" b="b"/>
              <a:pathLst>
                <a:path w="3123391" h="4904406">
                  <a:moveTo>
                    <a:pt x="0" y="0"/>
                  </a:moveTo>
                  <a:lnTo>
                    <a:pt x="3123391" y="0"/>
                  </a:lnTo>
                  <a:lnTo>
                    <a:pt x="3123391" y="4904406"/>
                  </a:lnTo>
                  <a:lnTo>
                    <a:pt x="0" y="4904406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23391" cy="496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55359" y="5386928"/>
            <a:ext cx="13377283" cy="4649166"/>
          </a:xfrm>
          <a:custGeom>
            <a:avLst/>
            <a:gdLst/>
            <a:ahLst/>
            <a:cxnLst/>
            <a:rect l="l" t="t" r="r" b="b"/>
            <a:pathLst>
              <a:path w="13377283" h="4649166">
                <a:moveTo>
                  <a:pt x="0" y="0"/>
                </a:moveTo>
                <a:lnTo>
                  <a:pt x="13377282" y="0"/>
                </a:lnTo>
                <a:lnTo>
                  <a:pt x="13377282" y="4649166"/>
                </a:lnTo>
                <a:lnTo>
                  <a:pt x="0" y="4649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597"/>
            </a:stretch>
          </a:blipFill>
        </p:spPr>
      </p:sp>
      <p:grpSp>
        <p:nvGrpSpPr>
          <p:cNvPr id="6" name="Group 6"/>
          <p:cNvGrpSpPr/>
          <p:nvPr/>
        </p:nvGrpSpPr>
        <p:grpSpPr>
          <a:xfrm rot="1692290">
            <a:off x="12477885" y="-967488"/>
            <a:ext cx="8603077" cy="16269277"/>
            <a:chOff x="0" y="0"/>
            <a:chExt cx="2265831" cy="42849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831" cy="4284912"/>
            </a:xfrm>
            <a:custGeom>
              <a:avLst/>
              <a:gdLst/>
              <a:ahLst/>
              <a:cxnLst/>
              <a:rect l="l" t="t" r="r" b="b"/>
              <a:pathLst>
                <a:path w="2265831" h="4284912">
                  <a:moveTo>
                    <a:pt x="0" y="0"/>
                  </a:moveTo>
                  <a:lnTo>
                    <a:pt x="2265831" y="0"/>
                  </a:lnTo>
                  <a:lnTo>
                    <a:pt x="2265831" y="4284912"/>
                  </a:lnTo>
                  <a:lnTo>
                    <a:pt x="0" y="4284912"/>
                  </a:lnTo>
                  <a:close/>
                </a:path>
              </a:pathLst>
            </a:custGeom>
            <a:gradFill rotWithShape="1">
              <a:gsLst>
                <a:gs pos="0">
                  <a:srgbClr val="FFD505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65831" cy="434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4554" y="9633360"/>
            <a:ext cx="4819069" cy="2911108"/>
          </a:xfrm>
          <a:custGeom>
            <a:avLst/>
            <a:gdLst/>
            <a:ahLst/>
            <a:cxnLst/>
            <a:rect l="l" t="t" r="r" b="b"/>
            <a:pathLst>
              <a:path w="4819069" h="2911108">
                <a:moveTo>
                  <a:pt x="0" y="0"/>
                </a:moveTo>
                <a:lnTo>
                  <a:pt x="4819068" y="0"/>
                </a:lnTo>
                <a:lnTo>
                  <a:pt x="4819068" y="2911109"/>
                </a:lnTo>
                <a:lnTo>
                  <a:pt x="0" y="2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54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196482" y="3584966"/>
            <a:ext cx="13895036" cy="4677552"/>
            <a:chOff x="0" y="0"/>
            <a:chExt cx="3946315" cy="13284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46315" cy="1328467"/>
            </a:xfrm>
            <a:custGeom>
              <a:avLst/>
              <a:gdLst/>
              <a:ahLst/>
              <a:cxnLst/>
              <a:rect l="l" t="t" r="r" b="b"/>
              <a:pathLst>
                <a:path w="3946315" h="1328467">
                  <a:moveTo>
                    <a:pt x="28416" y="0"/>
                  </a:moveTo>
                  <a:lnTo>
                    <a:pt x="3917900" y="0"/>
                  </a:lnTo>
                  <a:cubicBezTo>
                    <a:pt x="3933593" y="0"/>
                    <a:pt x="3946315" y="12722"/>
                    <a:pt x="3946315" y="28416"/>
                  </a:cubicBezTo>
                  <a:lnTo>
                    <a:pt x="3946315" y="1300051"/>
                  </a:lnTo>
                  <a:cubicBezTo>
                    <a:pt x="3946315" y="1315745"/>
                    <a:pt x="3933593" y="1328467"/>
                    <a:pt x="3917900" y="1328467"/>
                  </a:cubicBezTo>
                  <a:lnTo>
                    <a:pt x="28416" y="1328467"/>
                  </a:lnTo>
                  <a:cubicBezTo>
                    <a:pt x="12722" y="1328467"/>
                    <a:pt x="0" y="1315745"/>
                    <a:pt x="0" y="1300051"/>
                  </a:cubicBezTo>
                  <a:lnTo>
                    <a:pt x="0" y="28416"/>
                  </a:lnTo>
                  <a:cubicBezTo>
                    <a:pt x="0" y="12722"/>
                    <a:pt x="12722" y="0"/>
                    <a:pt x="284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0F0F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0A5F62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46315" cy="1385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227674" y="250907"/>
            <a:ext cx="9927174" cy="9785188"/>
          </a:xfrm>
          <a:custGeom>
            <a:avLst/>
            <a:gdLst/>
            <a:ahLst/>
            <a:cxnLst/>
            <a:rect l="l" t="t" r="r" b="b"/>
            <a:pathLst>
              <a:path w="9228185" h="9228185">
                <a:moveTo>
                  <a:pt x="0" y="0"/>
                </a:moveTo>
                <a:lnTo>
                  <a:pt x="9228185" y="0"/>
                </a:lnTo>
                <a:lnTo>
                  <a:pt x="9228185" y="9228185"/>
                </a:lnTo>
                <a:lnTo>
                  <a:pt x="0" y="9228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37961" y="913455"/>
            <a:ext cx="10606108" cy="178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EXPERIENCE AS A MARKETING WEAPON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9146" y="4373077"/>
            <a:ext cx="9053649" cy="304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4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Satisfied customers become promoters</a:t>
            </a:r>
          </a:p>
          <a:p>
            <a:pPr algn="l">
              <a:lnSpc>
                <a:spcPts val="8234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word-of-mouth marketing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70000"/>
            <a:ext cx="19939000" cy="1155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11387">
            <a:off x="-1957363" y="212793"/>
            <a:ext cx="8616436" cy="9484037"/>
            <a:chOff x="0" y="0"/>
            <a:chExt cx="2269349" cy="24978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349" cy="2497853"/>
            </a:xfrm>
            <a:custGeom>
              <a:avLst/>
              <a:gdLst/>
              <a:ahLst/>
              <a:cxnLst/>
              <a:rect l="l" t="t" r="r" b="b"/>
              <a:pathLst>
                <a:path w="2269349" h="2497853">
                  <a:moveTo>
                    <a:pt x="0" y="0"/>
                  </a:moveTo>
                  <a:lnTo>
                    <a:pt x="2269349" y="0"/>
                  </a:lnTo>
                  <a:lnTo>
                    <a:pt x="2269349" y="2497853"/>
                  </a:lnTo>
                  <a:lnTo>
                    <a:pt x="0" y="2497853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69349" cy="255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219609" y="-1689024"/>
            <a:ext cx="16608847" cy="13665047"/>
            <a:chOff x="0" y="0"/>
            <a:chExt cx="6184570" cy="5088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0A5F6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 rot="-2700000">
            <a:off x="-609922" y="1263628"/>
            <a:ext cx="7759743" cy="7759743"/>
          </a:xfrm>
          <a:custGeom>
            <a:avLst/>
            <a:gdLst/>
            <a:ahLst/>
            <a:cxnLst/>
            <a:rect l="l" t="t" r="r" b="b"/>
            <a:pathLst>
              <a:path w="7759743" h="7759743">
                <a:moveTo>
                  <a:pt x="0" y="0"/>
                </a:moveTo>
                <a:lnTo>
                  <a:pt x="7759743" y="0"/>
                </a:lnTo>
                <a:lnTo>
                  <a:pt x="7759743" y="7759744"/>
                </a:lnTo>
                <a:lnTo>
                  <a:pt x="0" y="7759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233765" y="672494"/>
            <a:ext cx="8585806" cy="85858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41571" t="-22228" r="-36539"/>
              </a:stretch>
            </a:blipFill>
            <a:ln w="161925" cap="sq">
              <a:solidFill>
                <a:srgbClr val="004AAD"/>
              </a:solidFill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7881404" y="1334461"/>
            <a:ext cx="9039464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ELEMENTS OF CUSTOMER EXPERIENCE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1404" y="4069028"/>
            <a:ext cx="8972911" cy="248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0" lvl="1" indent="-593720" algn="just">
              <a:lnSpc>
                <a:spcPts val="10064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 service</a:t>
            </a:r>
          </a:p>
          <a:p>
            <a:pPr marL="1187440" lvl="1" indent="-593720" algn="just">
              <a:lnSpc>
                <a:spcPts val="10064"/>
              </a:lnSpc>
              <a:buFont typeface="Arial"/>
              <a:buChar char="•"/>
            </a:pPr>
            <a:r>
              <a:rPr lang="en-US" sz="5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communication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43111">
            <a:off x="8554992" y="-2968068"/>
            <a:ext cx="11859124" cy="18621418"/>
            <a:chOff x="0" y="0"/>
            <a:chExt cx="3123391" cy="49044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3391" cy="4904406"/>
            </a:xfrm>
            <a:custGeom>
              <a:avLst/>
              <a:gdLst/>
              <a:ahLst/>
              <a:cxnLst/>
              <a:rect l="l" t="t" r="r" b="b"/>
              <a:pathLst>
                <a:path w="3123391" h="4904406">
                  <a:moveTo>
                    <a:pt x="0" y="0"/>
                  </a:moveTo>
                  <a:lnTo>
                    <a:pt x="3123391" y="0"/>
                  </a:lnTo>
                  <a:lnTo>
                    <a:pt x="3123391" y="4904406"/>
                  </a:lnTo>
                  <a:lnTo>
                    <a:pt x="0" y="4904406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23391" cy="496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78547" y="5143500"/>
            <a:ext cx="15029622" cy="5496715"/>
          </a:xfrm>
          <a:custGeom>
            <a:avLst/>
            <a:gdLst/>
            <a:ahLst/>
            <a:cxnLst/>
            <a:rect l="l" t="t" r="r" b="b"/>
            <a:pathLst>
              <a:path w="15029622" h="5496715">
                <a:moveTo>
                  <a:pt x="0" y="0"/>
                </a:moveTo>
                <a:lnTo>
                  <a:pt x="15029622" y="0"/>
                </a:lnTo>
                <a:lnTo>
                  <a:pt x="15029622" y="5496715"/>
                </a:lnTo>
                <a:lnTo>
                  <a:pt x="0" y="549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6" t="-76597" r="-2135"/>
            </a:stretch>
          </a:blipFill>
        </p:spPr>
      </p:sp>
      <p:grpSp>
        <p:nvGrpSpPr>
          <p:cNvPr id="6" name="Group 6"/>
          <p:cNvGrpSpPr/>
          <p:nvPr/>
        </p:nvGrpSpPr>
        <p:grpSpPr>
          <a:xfrm rot="1692290">
            <a:off x="-2043673" y="-4667218"/>
            <a:ext cx="8336027" cy="16675877"/>
            <a:chOff x="0" y="0"/>
            <a:chExt cx="2195497" cy="4392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5497" cy="4392001"/>
            </a:xfrm>
            <a:custGeom>
              <a:avLst/>
              <a:gdLst/>
              <a:ahLst/>
              <a:cxnLst/>
              <a:rect l="l" t="t" r="r" b="b"/>
              <a:pathLst>
                <a:path w="2195497" h="4392001">
                  <a:moveTo>
                    <a:pt x="0" y="0"/>
                  </a:moveTo>
                  <a:lnTo>
                    <a:pt x="2195497" y="0"/>
                  </a:lnTo>
                  <a:lnTo>
                    <a:pt x="2195497" y="4392001"/>
                  </a:lnTo>
                  <a:lnTo>
                    <a:pt x="0" y="4392001"/>
                  </a:lnTo>
                  <a:close/>
                </a:path>
              </a:pathLst>
            </a:custGeom>
            <a:gradFill rotWithShape="1">
              <a:gsLst>
                <a:gs pos="0">
                  <a:srgbClr val="FFD505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95497" cy="444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4554" y="9633360"/>
            <a:ext cx="4819069" cy="2911108"/>
          </a:xfrm>
          <a:custGeom>
            <a:avLst/>
            <a:gdLst/>
            <a:ahLst/>
            <a:cxnLst/>
            <a:rect l="l" t="t" r="r" b="b"/>
            <a:pathLst>
              <a:path w="4819069" h="2911108">
                <a:moveTo>
                  <a:pt x="0" y="0"/>
                </a:moveTo>
                <a:lnTo>
                  <a:pt x="4819068" y="0"/>
                </a:lnTo>
                <a:lnTo>
                  <a:pt x="4819068" y="2911109"/>
                </a:lnTo>
                <a:lnTo>
                  <a:pt x="0" y="291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54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92628" y="3470384"/>
            <a:ext cx="15201460" cy="5440602"/>
            <a:chOff x="0" y="0"/>
            <a:chExt cx="4317351" cy="15451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17351" cy="1545180"/>
            </a:xfrm>
            <a:custGeom>
              <a:avLst/>
              <a:gdLst/>
              <a:ahLst/>
              <a:cxnLst/>
              <a:rect l="l" t="t" r="r" b="b"/>
              <a:pathLst>
                <a:path w="4317351" h="1545180">
                  <a:moveTo>
                    <a:pt x="25974" y="0"/>
                  </a:moveTo>
                  <a:lnTo>
                    <a:pt x="4291378" y="0"/>
                  </a:lnTo>
                  <a:cubicBezTo>
                    <a:pt x="4305722" y="0"/>
                    <a:pt x="4317351" y="11629"/>
                    <a:pt x="4317351" y="25974"/>
                  </a:cubicBezTo>
                  <a:lnTo>
                    <a:pt x="4317351" y="1519206"/>
                  </a:lnTo>
                  <a:cubicBezTo>
                    <a:pt x="4317351" y="1526095"/>
                    <a:pt x="4314615" y="1532701"/>
                    <a:pt x="4309744" y="1537572"/>
                  </a:cubicBezTo>
                  <a:cubicBezTo>
                    <a:pt x="4304873" y="1542443"/>
                    <a:pt x="4298266" y="1545180"/>
                    <a:pt x="4291378" y="1545180"/>
                  </a:cubicBezTo>
                  <a:lnTo>
                    <a:pt x="25974" y="1545180"/>
                  </a:lnTo>
                  <a:cubicBezTo>
                    <a:pt x="19085" y="1545180"/>
                    <a:pt x="12479" y="1542443"/>
                    <a:pt x="7608" y="1537572"/>
                  </a:cubicBezTo>
                  <a:cubicBezTo>
                    <a:pt x="2737" y="1532701"/>
                    <a:pt x="0" y="1526095"/>
                    <a:pt x="0" y="1519206"/>
                  </a:cubicBezTo>
                  <a:lnTo>
                    <a:pt x="0" y="25974"/>
                  </a:lnTo>
                  <a:cubicBezTo>
                    <a:pt x="0" y="19085"/>
                    <a:pt x="2737" y="12479"/>
                    <a:pt x="7608" y="7608"/>
                  </a:cubicBezTo>
                  <a:cubicBezTo>
                    <a:pt x="12479" y="2737"/>
                    <a:pt x="19085" y="0"/>
                    <a:pt x="25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0F0F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0A5F62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317351" cy="1602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93358" y="3040216"/>
            <a:ext cx="8164787" cy="6008005"/>
          </a:xfrm>
          <a:custGeom>
            <a:avLst/>
            <a:gdLst/>
            <a:ahLst/>
            <a:cxnLst/>
            <a:rect l="l" t="t" r="r" b="b"/>
            <a:pathLst>
              <a:path w="8164787" h="6008005">
                <a:moveTo>
                  <a:pt x="0" y="0"/>
                </a:moveTo>
                <a:lnTo>
                  <a:pt x="8164787" y="0"/>
                </a:lnTo>
                <a:lnTo>
                  <a:pt x="8164787" y="6008005"/>
                </a:lnTo>
                <a:lnTo>
                  <a:pt x="0" y="6008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641" t="-20883" r="-13191" b="-1472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37787" y="809625"/>
            <a:ext cx="12012426" cy="211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5500" b="1">
                <a:solidFill>
                  <a:srgbClr val="010101"/>
                </a:solidFill>
                <a:latin typeface="Poppins Bold"/>
                <a:ea typeface="Poppins Bold"/>
                <a:cs typeface="Poppins Bold"/>
                <a:sym typeface="Poppins Bold"/>
              </a:rPr>
              <a:t> HOW CUSTOMER EXPERIENCE AFFECTS PURCHASE DECISIONS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4340" y="3969772"/>
            <a:ext cx="8238559" cy="447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3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Customers prefer brands that understand them</a:t>
            </a:r>
          </a:p>
          <a:p>
            <a:pPr algn="l">
              <a:lnSpc>
                <a:spcPts val="7136"/>
              </a:lnSpc>
            </a:pPr>
            <a:r>
              <a:rPr lang="en-US" sz="3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Emotional reassurance increases buying</a:t>
            </a:r>
          </a:p>
          <a:p>
            <a:pPr algn="l">
              <a:lnSpc>
                <a:spcPts val="7136"/>
              </a:lnSpc>
            </a:pPr>
            <a:r>
              <a:rPr lang="en-US" sz="3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good first experience creates loyalty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9304000" cy="1132416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09" r="-610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03195">
            <a:off x="-960217" y="-1615525"/>
            <a:ext cx="9291667" cy="19200774"/>
            <a:chOff x="0" y="0"/>
            <a:chExt cx="2447188" cy="5056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7188" cy="5056994"/>
            </a:xfrm>
            <a:custGeom>
              <a:avLst/>
              <a:gdLst/>
              <a:ahLst/>
              <a:cxnLst/>
              <a:rect l="l" t="t" r="r" b="b"/>
              <a:pathLst>
                <a:path w="2447188" h="5056994">
                  <a:moveTo>
                    <a:pt x="0" y="0"/>
                  </a:moveTo>
                  <a:lnTo>
                    <a:pt x="2447188" y="0"/>
                  </a:lnTo>
                  <a:lnTo>
                    <a:pt x="2447188" y="5056994"/>
                  </a:lnTo>
                  <a:lnTo>
                    <a:pt x="0" y="5056994"/>
                  </a:lnTo>
                  <a:close/>
                </a:path>
              </a:pathLst>
            </a:custGeom>
            <a:gradFill rotWithShape="1">
              <a:gsLst>
                <a:gs pos="0">
                  <a:srgbClr val="838383">
                    <a:alpha val="1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447188" cy="511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322770" y="3817903"/>
            <a:ext cx="4786226" cy="4786226"/>
          </a:xfrm>
          <a:custGeom>
            <a:avLst/>
            <a:gdLst/>
            <a:ahLst/>
            <a:cxnLst/>
            <a:rect l="l" t="t" r="r" b="b"/>
            <a:pathLst>
              <a:path w="4786226" h="4786226">
                <a:moveTo>
                  <a:pt x="0" y="0"/>
                </a:moveTo>
                <a:lnTo>
                  <a:pt x="4786226" y="0"/>
                </a:lnTo>
                <a:lnTo>
                  <a:pt x="4786226" y="4786226"/>
                </a:lnTo>
                <a:lnTo>
                  <a:pt x="0" y="478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5057147" y="4588850"/>
            <a:ext cx="22817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5187746" y="7436556"/>
            <a:ext cx="19681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801844" y="4588850"/>
            <a:ext cx="23012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Freeform 10"/>
          <p:cNvSpPr/>
          <p:nvPr/>
        </p:nvSpPr>
        <p:spPr>
          <a:xfrm flipH="1" flipV="1">
            <a:off x="14704695" y="-151458"/>
            <a:ext cx="3583305" cy="4114800"/>
          </a:xfrm>
          <a:custGeom>
            <a:avLst/>
            <a:gdLst/>
            <a:ahLst/>
            <a:cxnLst/>
            <a:rect l="l" t="t" r="r" b="b"/>
            <a:pathLst>
              <a:path w="3583305" h="4114800">
                <a:moveTo>
                  <a:pt x="358330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583305" y="0"/>
                </a:lnTo>
                <a:lnTo>
                  <a:pt x="3583305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63145" y="1027078"/>
            <a:ext cx="10096683" cy="196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OF CUSTOMER EXPERIENCE IN MARKETING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17473" y="3660478"/>
            <a:ext cx="4739656" cy="165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39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Builds deep emotional loyalty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5773" y="3617878"/>
            <a:ext cx="3831374" cy="165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39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Creates a strong brand identity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5750" y="6508184"/>
            <a:ext cx="4671420" cy="165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3999" b="1">
                <a:solidFill>
                  <a:srgbClr val="095F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Free marketing through referrals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038" y="3108678"/>
            <a:ext cx="14517557" cy="8869102"/>
            <a:chOff x="0" y="0"/>
            <a:chExt cx="3823554" cy="2335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3554" cy="2335895"/>
            </a:xfrm>
            <a:custGeom>
              <a:avLst/>
              <a:gdLst/>
              <a:ahLst/>
              <a:cxnLst/>
              <a:rect l="l" t="t" r="r" b="b"/>
              <a:pathLst>
                <a:path w="3823554" h="2335895">
                  <a:moveTo>
                    <a:pt x="0" y="0"/>
                  </a:moveTo>
                  <a:lnTo>
                    <a:pt x="3823554" y="0"/>
                  </a:lnTo>
                  <a:lnTo>
                    <a:pt x="3823554" y="2335895"/>
                  </a:lnTo>
                  <a:lnTo>
                    <a:pt x="0" y="2335895"/>
                  </a:lnTo>
                  <a:close/>
                </a:path>
              </a:pathLst>
            </a:custGeom>
            <a:solidFill>
              <a:srgbClr val="0A5F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823554" cy="2393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50336" y="2812901"/>
            <a:ext cx="10466130" cy="7849598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43000"/>
                  </a:srgbClr>
                </a:gs>
              </a:gsLst>
              <a:lin ang="54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960881" y="3108678"/>
            <a:ext cx="13021738" cy="9470526"/>
            <a:chOff x="0" y="0"/>
            <a:chExt cx="812800" cy="591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91138"/>
            </a:xfrm>
            <a:custGeom>
              <a:avLst/>
              <a:gdLst/>
              <a:ahLst/>
              <a:cxnLst/>
              <a:rect l="l" t="t" r="r" b="b"/>
              <a:pathLst>
                <a:path w="812800" h="591138">
                  <a:moveTo>
                    <a:pt x="609600" y="0"/>
                  </a:moveTo>
                  <a:lnTo>
                    <a:pt x="0" y="0"/>
                  </a:lnTo>
                  <a:lnTo>
                    <a:pt x="203200" y="591138"/>
                  </a:lnTo>
                  <a:lnTo>
                    <a:pt x="812800" y="591138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95F62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472802" y="2803030"/>
            <a:ext cx="10784523" cy="8701305"/>
            <a:chOff x="0" y="0"/>
            <a:chExt cx="797179" cy="643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7179" cy="643190"/>
            </a:xfrm>
            <a:custGeom>
              <a:avLst/>
              <a:gdLst/>
              <a:ahLst/>
              <a:cxnLst/>
              <a:rect l="l" t="t" r="r" b="b"/>
              <a:pathLst>
                <a:path w="797179" h="643190">
                  <a:moveTo>
                    <a:pt x="593979" y="0"/>
                  </a:moveTo>
                  <a:lnTo>
                    <a:pt x="0" y="0"/>
                  </a:lnTo>
                  <a:lnTo>
                    <a:pt x="203200" y="643190"/>
                  </a:lnTo>
                  <a:lnTo>
                    <a:pt x="797179" y="643190"/>
                  </a:lnTo>
                  <a:lnTo>
                    <a:pt x="593979" y="0"/>
                  </a:lnTo>
                  <a:close/>
                </a:path>
              </a:pathLst>
            </a:custGeom>
            <a:blipFill>
              <a:blip r:embed="rId2"/>
              <a:stretch>
                <a:fillRect l="-7019" r="-7019"/>
              </a:stretch>
            </a:blipFill>
            <a:ln w="38100" cap="sq">
              <a:solidFill>
                <a:srgbClr val="FBFBFB"/>
              </a:solidFill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3962481" y="981075"/>
            <a:ext cx="10363038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4"/>
              </a:lnSpc>
            </a:pPr>
            <a:r>
              <a:rPr lang="en-US" sz="6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4026441" y="-526979"/>
            <a:ext cx="5504749" cy="4114800"/>
          </a:xfrm>
          <a:custGeom>
            <a:avLst/>
            <a:gdLst/>
            <a:ahLst/>
            <a:cxnLst/>
            <a:rect l="l" t="t" r="r" b="b"/>
            <a:pathLst>
              <a:path w="5504749" h="4114800">
                <a:moveTo>
                  <a:pt x="550474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504749" y="0"/>
                </a:lnTo>
                <a:lnTo>
                  <a:pt x="5504749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066507"/>
            <a:ext cx="7366566" cy="517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49" lvl="1" indent="-474975" algn="l">
              <a:lnSpc>
                <a:spcPts val="6863"/>
              </a:lnSpc>
              <a:buFont typeface="Arial"/>
              <a:buChar char="•"/>
            </a:pPr>
            <a:r>
              <a:rPr lang="en-US" sz="4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Requires continuous improvement</a:t>
            </a:r>
          </a:p>
          <a:p>
            <a:pPr marL="949949" lvl="1" indent="-474975" algn="l">
              <a:lnSpc>
                <a:spcPts val="6863"/>
              </a:lnSpc>
              <a:buFont typeface="Arial"/>
              <a:buChar char="•"/>
            </a:pPr>
            <a:r>
              <a:rPr lang="en-US" sz="4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Hard to maintain consistent quality</a:t>
            </a:r>
          </a:p>
          <a:p>
            <a:pPr marL="949949" lvl="1" indent="-474975" algn="l">
              <a:lnSpc>
                <a:spcPts val="6863"/>
              </a:lnSpc>
              <a:buFont typeface="Arial"/>
              <a:buChar char="•"/>
            </a:pPr>
            <a:r>
              <a:rPr lang="en-US" sz="4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Negative experiences spread quickly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مخصص</PresentationFormat>
  <Paragraphs>0</Paragraphs>
  <Slides>16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16</vt:i4>
      </vt:variant>
    </vt:vector>
  </HeadingPairs>
  <TitlesOfParts>
    <vt:vector size="17" baseType="lpstr"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نسخة من gamma camera</dc:title>
  <cp:lastModifiedBy>AS ZA</cp:lastModifiedBy>
  <cp:revision>3</cp:revision>
  <dcterms:created xsi:type="dcterms:W3CDTF">2006-08-16T00:00:00Z</dcterms:created>
  <dcterms:modified xsi:type="dcterms:W3CDTF">2025-12-02T12:30:17Z</dcterms:modified>
  <dc:identifier>DAG6W4Q2y_g</dc:identifier>
</cp:coreProperties>
</file>